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70" r:id="rId3"/>
    <p:sldId id="271" r:id="rId4"/>
    <p:sldId id="337" r:id="rId5"/>
    <p:sldId id="338" r:id="rId6"/>
    <p:sldId id="339" r:id="rId7"/>
    <p:sldId id="340" r:id="rId8"/>
    <p:sldId id="351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2" r:id="rId19"/>
    <p:sldId id="350" r:id="rId20"/>
    <p:sldId id="335" r:id="rId21"/>
    <p:sldId id="287" r:id="rId22"/>
    <p:sldId id="298" r:id="rId23"/>
  </p:sldIdLst>
  <p:sldSz cx="16257588" cy="13003213"/>
  <p:notesSz cx="6858000" cy="9144000"/>
  <p:defaultTextStyle>
    <a:defPPr>
      <a:defRPr lang="en-US"/>
    </a:defPPr>
    <a:lvl1pPr algn="l" defTabSz="8350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835025" indent="-377825" algn="l" defTabSz="8350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670050" indent="-755650" algn="l" defTabSz="8350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2505075" indent="-1133475" algn="l" defTabSz="8350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3341688" indent="-1512888" algn="l" defTabSz="835025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6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E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860" y="96"/>
      </p:cViewPr>
      <p:guideLst>
        <p:guide orient="horz" pos="4096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3552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3F22CB-5665-426B-8AD4-2A8C983A0104}" type="datetime1">
              <a:rPr lang="en-US" altLang="en-US"/>
              <a:pPr>
                <a:defRPr/>
              </a:pPr>
              <a:t>6/10/2020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3552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6E11A5-43A5-4334-9DC9-8B42A997C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2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3552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FEA6A5-4718-48C7-8581-225EF5F689AA}" type="datetime1">
              <a:rPr lang="en-US" altLang="en-US"/>
              <a:pPr>
                <a:defRPr/>
              </a:pPr>
              <a:t>6/10/2020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3552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C31995-BDB7-41C4-BDF1-7CB990AF1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78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35025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835025" algn="l" defTabSz="835025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1670050" algn="l" defTabSz="835025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2505075" algn="l" defTabSz="835025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3341688" algn="l" defTabSz="835025" rtl="0" eaLnBrk="0" fontAlgn="base" hangingPunct="0">
      <a:spcBef>
        <a:spcPct val="30000"/>
      </a:spcBef>
      <a:spcAft>
        <a:spcPct val="0"/>
      </a:spcAft>
      <a:defRPr sz="2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4177604" algn="l" defTabSz="83552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5013124" algn="l" defTabSz="83552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48643" algn="l" defTabSz="83552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84164" algn="l" defTabSz="83552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20" y="5131884"/>
            <a:ext cx="13818950" cy="1015125"/>
          </a:xfrm>
        </p:spPr>
        <p:txBody>
          <a:bodyPr/>
          <a:lstStyle>
            <a:lvl1pPr>
              <a:defRPr sz="5500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64389" y="5958271"/>
            <a:ext cx="7128823" cy="1850546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946319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306513" y="2043113"/>
            <a:ext cx="13676312" cy="3175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blurRad="40000" dist="20000" dir="5400000" sx="46001" sy="46001" rotWithShape="0">
              <a:srgbClr val="808080">
                <a:alpha val="7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80" y="2043791"/>
            <a:ext cx="14631829" cy="8281310"/>
          </a:xfrm>
        </p:spPr>
        <p:txBody>
          <a:bodyPr vert="eaVert"/>
          <a:lstStyle>
            <a:lvl1pPr>
              <a:defRPr sz="4300"/>
            </a:lvl1pPr>
            <a:lvl2pPr>
              <a:defRPr sz="3600"/>
            </a:lvl2pPr>
            <a:lvl3pPr>
              <a:defRPr sz="4300"/>
            </a:lvl3pPr>
            <a:lvl4pPr>
              <a:defRPr sz="3600"/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2880" y="527269"/>
            <a:ext cx="14631829" cy="12151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6910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77071" y="341049"/>
            <a:ext cx="1183857" cy="11094872"/>
          </a:xfrm>
        </p:spPr>
        <p:txBody>
          <a:bodyPr vert="eaVert" wrap="square"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82" y="520740"/>
            <a:ext cx="12306218" cy="11094872"/>
          </a:xfrm>
        </p:spPr>
        <p:txBody>
          <a:bodyPr vert="eaVert"/>
          <a:lstStyle>
            <a:lvl1pPr>
              <a:defRPr sz="4300"/>
            </a:lvl1pPr>
            <a:lvl2pPr>
              <a:defRPr sz="3600"/>
            </a:lvl2pPr>
            <a:lvl3pPr>
              <a:defRPr sz="4300"/>
            </a:lvl3pPr>
            <a:lvl4pPr>
              <a:defRPr sz="3600"/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120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306513" y="2043113"/>
            <a:ext cx="13676312" cy="3175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blurRad="40000" dist="20000" dir="5400000" sx="46001" sy="46001" rotWithShape="0">
              <a:srgbClr val="808080">
                <a:alpha val="7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527269"/>
            <a:ext cx="14631829" cy="12151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16" y="2930889"/>
            <a:ext cx="13435091" cy="858152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4300"/>
            </a:lvl1pPr>
            <a:lvl2pPr>
              <a:defRPr sz="3600"/>
            </a:lvl2pPr>
            <a:lvl3pPr>
              <a:defRPr sz="4300"/>
            </a:lvl3pPr>
            <a:lvl4pPr>
              <a:defRPr sz="3600"/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776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290638" y="2043113"/>
            <a:ext cx="13676312" cy="3175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blurRad="40000" dist="20000" dir="5400000" sx="46001" sy="46001" rotWithShape="0">
              <a:srgbClr val="808080">
                <a:alpha val="7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290274" y="2685834"/>
            <a:ext cx="6564322" cy="226051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290274" y="5196998"/>
            <a:ext cx="6564322" cy="4344725"/>
          </a:xfrm>
        </p:spPr>
        <p:txBody>
          <a:bodyPr lIns="0" tIns="0" rIns="0" bIns="0">
            <a:normAutofit/>
          </a:bodyPr>
          <a:lstStyle>
            <a:lvl1pPr marL="0">
              <a:spcBef>
                <a:spcPts val="0"/>
              </a:spcBef>
              <a:buNone/>
              <a:defRPr sz="4300"/>
            </a:lvl1pPr>
            <a:lvl2pPr>
              <a:defRPr sz="3600"/>
            </a:lvl2pPr>
            <a:lvl3pPr>
              <a:defRPr sz="4300"/>
            </a:lvl3pPr>
            <a:lvl4pPr>
              <a:defRPr sz="3600"/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8467482" y="2685834"/>
            <a:ext cx="6564322" cy="226051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8467482" y="5196998"/>
            <a:ext cx="6564322" cy="4344725"/>
          </a:xfrm>
        </p:spPr>
        <p:txBody>
          <a:bodyPr lIns="0" tIns="0" rIns="0" bIns="0">
            <a:normAutofit/>
          </a:bodyPr>
          <a:lstStyle>
            <a:lvl1pPr marL="0">
              <a:spcBef>
                <a:spcPts val="0"/>
              </a:spcBef>
              <a:buNone/>
              <a:defRPr sz="4300"/>
            </a:lvl1pPr>
            <a:lvl2pPr>
              <a:defRPr sz="3600"/>
            </a:lvl2pPr>
            <a:lvl3pPr>
              <a:defRPr sz="4300"/>
            </a:lvl3pPr>
            <a:lvl4pPr>
              <a:defRPr sz="3600"/>
            </a:lvl4pPr>
            <a:lvl5pPr>
              <a:defRPr sz="4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2880" y="527269"/>
            <a:ext cx="14631829" cy="12151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820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6755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6529388" y="1414463"/>
            <a:ext cx="8169275" cy="3175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blurRad="40000" dist="20000" dir="5400000" sx="46001" sy="46001" rotWithShape="0">
              <a:srgbClr val="808080">
                <a:alpha val="7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781" y="367742"/>
            <a:ext cx="4951866" cy="1492179"/>
          </a:xfrm>
        </p:spPr>
        <p:txBody>
          <a:bodyPr wrap="square" anchor="b"/>
          <a:lstStyle>
            <a:lvl1pPr algn="l">
              <a:defRPr sz="4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267" y="318321"/>
            <a:ext cx="9088444" cy="11097883"/>
          </a:xfrm>
        </p:spPr>
        <p:txBody>
          <a:bodyPr/>
          <a:lstStyle>
            <a:lvl1pPr>
              <a:defRPr sz="5500" baseline="0"/>
            </a:lvl1pPr>
            <a:lvl2pPr>
              <a:buSzPct val="100000"/>
              <a:buFontTx/>
              <a:buBlip>
                <a:blip r:embed="rId2"/>
              </a:buBlip>
              <a:defRPr sz="4300"/>
            </a:lvl2pPr>
            <a:lvl3pPr>
              <a:defRPr sz="3600"/>
            </a:lvl3pPr>
            <a:lvl4pPr>
              <a:defRPr sz="43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781" y="2156353"/>
            <a:ext cx="4951866" cy="945925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35522" indent="0">
              <a:buNone/>
              <a:defRPr sz="2200"/>
            </a:lvl2pPr>
            <a:lvl3pPr marL="1671041" indent="0">
              <a:buNone/>
              <a:defRPr sz="1900"/>
            </a:lvl3pPr>
            <a:lvl4pPr marL="2506560" indent="0">
              <a:buNone/>
              <a:defRPr sz="1500"/>
            </a:lvl4pPr>
            <a:lvl5pPr marL="3342083" indent="0">
              <a:buNone/>
              <a:defRPr sz="1500"/>
            </a:lvl5pPr>
            <a:lvl6pPr marL="4177604" indent="0">
              <a:buNone/>
              <a:defRPr sz="1500"/>
            </a:lvl6pPr>
            <a:lvl7pPr marL="5013124" indent="0">
              <a:buNone/>
              <a:defRPr sz="1500"/>
            </a:lvl7pPr>
            <a:lvl8pPr marL="5848643" indent="0">
              <a:buNone/>
              <a:defRPr sz="1500"/>
            </a:lvl8pPr>
            <a:lvl9pPr marL="668416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9364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1284288" y="8385175"/>
            <a:ext cx="13676312" cy="3175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blurRad="40000" dist="20000" dir="5400000" sx="46001" sy="46001" rotWithShape="0">
              <a:srgbClr val="808080">
                <a:alpha val="7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38" y="7438459"/>
            <a:ext cx="13818950" cy="722738"/>
          </a:xfrm>
        </p:spPr>
        <p:txBody>
          <a:bodyPr anchor="b">
            <a:sp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355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7104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0656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4208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7760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1312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4864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684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4242" y="8573371"/>
            <a:ext cx="14160470" cy="1215180"/>
          </a:xfrm>
        </p:spPr>
        <p:txBody>
          <a:bodyPr wrap="square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9749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1257300" y="1835150"/>
            <a:ext cx="13677900" cy="3175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blurRad="40000" dist="20000" dir="5400000" sx="46001" sy="46001" rotWithShape="0">
              <a:srgbClr val="808080">
                <a:alpha val="7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033" y="2003076"/>
            <a:ext cx="6689723" cy="1738400"/>
          </a:xfrm>
        </p:spPr>
        <p:txBody>
          <a:bodyPr anchor="b">
            <a:spAutoFit/>
          </a:bodyPr>
          <a:lstStyle>
            <a:lvl1pPr marL="0" indent="0">
              <a:buNone/>
              <a:defRPr sz="5100" b="0"/>
            </a:lvl1pPr>
            <a:lvl2pPr marL="835522" indent="0">
              <a:buNone/>
              <a:defRPr sz="3600" b="1"/>
            </a:lvl2pPr>
            <a:lvl3pPr marL="1671041" indent="0">
              <a:buNone/>
              <a:defRPr sz="3200" b="1"/>
            </a:lvl3pPr>
            <a:lvl4pPr marL="2506560" indent="0">
              <a:buNone/>
              <a:defRPr sz="2900" b="1"/>
            </a:lvl4pPr>
            <a:lvl5pPr marL="3342083" indent="0">
              <a:buNone/>
              <a:defRPr sz="2900" b="1"/>
            </a:lvl5pPr>
            <a:lvl6pPr marL="4177604" indent="0">
              <a:buNone/>
              <a:defRPr sz="2900" b="1"/>
            </a:lvl6pPr>
            <a:lvl7pPr marL="5013124" indent="0">
              <a:buNone/>
              <a:defRPr sz="2900" b="1"/>
            </a:lvl7pPr>
            <a:lvl8pPr marL="5848643" indent="0">
              <a:buNone/>
              <a:defRPr sz="2900" b="1"/>
            </a:lvl8pPr>
            <a:lvl9pPr marL="6684164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8033" y="3765905"/>
            <a:ext cx="6689723" cy="7985758"/>
          </a:xfrm>
        </p:spPr>
        <p:txBody>
          <a:bodyPr/>
          <a:lstStyle>
            <a:lvl1pPr marL="0">
              <a:spcBef>
                <a:spcPts val="0"/>
              </a:spcBef>
              <a:defRPr sz="4300"/>
            </a:lvl1pPr>
            <a:lvl2pPr>
              <a:defRPr sz="3600"/>
            </a:lvl2pPr>
            <a:lvl3pPr>
              <a:defRPr sz="4300"/>
            </a:lvl3pPr>
            <a:lvl4pPr>
              <a:defRPr sz="3600"/>
            </a:lvl4pPr>
            <a:lvl5pPr>
              <a:defRPr sz="43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634" y="2003076"/>
            <a:ext cx="7186080" cy="1738400"/>
          </a:xfrm>
        </p:spPr>
        <p:txBody>
          <a:bodyPr anchor="b">
            <a:spAutoFit/>
          </a:bodyPr>
          <a:lstStyle>
            <a:lvl1pPr marL="0" indent="0">
              <a:buNone/>
              <a:defRPr sz="5100" b="0"/>
            </a:lvl1pPr>
            <a:lvl2pPr marL="835522" indent="0">
              <a:buNone/>
              <a:defRPr sz="3600" b="1"/>
            </a:lvl2pPr>
            <a:lvl3pPr marL="1671041" indent="0">
              <a:buNone/>
              <a:defRPr sz="3200" b="1"/>
            </a:lvl3pPr>
            <a:lvl4pPr marL="2506560" indent="0">
              <a:buNone/>
              <a:defRPr sz="2900" b="1"/>
            </a:lvl4pPr>
            <a:lvl5pPr marL="3342083" indent="0">
              <a:buNone/>
              <a:defRPr sz="2900" b="1"/>
            </a:lvl5pPr>
            <a:lvl6pPr marL="4177604" indent="0">
              <a:buNone/>
              <a:defRPr sz="2900" b="1"/>
            </a:lvl6pPr>
            <a:lvl7pPr marL="5013124" indent="0">
              <a:buNone/>
              <a:defRPr sz="2900" b="1"/>
            </a:lvl7pPr>
            <a:lvl8pPr marL="5848643" indent="0">
              <a:buNone/>
              <a:defRPr sz="2900" b="1"/>
            </a:lvl8pPr>
            <a:lvl9pPr marL="6684164" indent="0">
              <a:buNone/>
              <a:defRPr sz="2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634" y="3765904"/>
            <a:ext cx="7186080" cy="7491898"/>
          </a:xfrm>
        </p:spPr>
        <p:txBody>
          <a:bodyPr/>
          <a:lstStyle>
            <a:lvl1pPr marL="0">
              <a:spcBef>
                <a:spcPts val="0"/>
              </a:spcBef>
              <a:defRPr sz="4300"/>
            </a:lvl1pPr>
            <a:lvl2pPr>
              <a:defRPr sz="3600"/>
            </a:lvl2pPr>
            <a:lvl3pPr>
              <a:defRPr sz="4300"/>
            </a:lvl3pPr>
            <a:lvl4pPr>
              <a:defRPr sz="3600"/>
            </a:lvl4pPr>
            <a:lvl5pPr>
              <a:defRPr sz="43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5136" y="252081"/>
            <a:ext cx="14631829" cy="12151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3843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1306513" y="2043113"/>
            <a:ext cx="13676312" cy="3175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blurRad="40000" dist="20000" dir="5400000" sx="46001" sy="46001" rotWithShape="0">
              <a:srgbClr val="808080">
                <a:alpha val="7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880" y="527269"/>
            <a:ext cx="14631829" cy="12151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357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04" y="8559728"/>
            <a:ext cx="9754553" cy="1015125"/>
          </a:xfrm>
        </p:spPr>
        <p:txBody>
          <a:bodyPr anchor="b"/>
          <a:lstStyle>
            <a:lvl1pPr algn="l">
              <a:defRPr sz="55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604" y="559889"/>
            <a:ext cx="9754553" cy="7801928"/>
          </a:xfrm>
        </p:spPr>
        <p:txBody>
          <a:bodyPr rtlCol="0">
            <a:normAutofit/>
          </a:bodyPr>
          <a:lstStyle>
            <a:lvl1pPr marL="0" indent="0">
              <a:buNone/>
              <a:defRPr sz="5800"/>
            </a:lvl1pPr>
            <a:lvl2pPr marL="835522" indent="0">
              <a:buNone/>
              <a:defRPr sz="5100"/>
            </a:lvl2pPr>
            <a:lvl3pPr marL="1671041" indent="0">
              <a:buNone/>
              <a:defRPr sz="4300"/>
            </a:lvl3pPr>
            <a:lvl4pPr marL="2506560" indent="0">
              <a:buNone/>
              <a:defRPr sz="3600"/>
            </a:lvl4pPr>
            <a:lvl5pPr marL="3342083" indent="0">
              <a:buNone/>
              <a:defRPr sz="3600"/>
            </a:lvl5pPr>
            <a:lvl6pPr marL="4177604" indent="0">
              <a:buNone/>
              <a:defRPr sz="3600"/>
            </a:lvl6pPr>
            <a:lvl7pPr marL="5013124" indent="0">
              <a:buNone/>
              <a:defRPr sz="3600"/>
            </a:lvl7pPr>
            <a:lvl8pPr marL="5848643" indent="0">
              <a:buNone/>
              <a:defRPr sz="3600"/>
            </a:lvl8pPr>
            <a:lvl9pPr marL="6684164" indent="0">
              <a:buNone/>
              <a:defRPr sz="3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604" y="9574854"/>
            <a:ext cx="9754553" cy="1526073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835522" indent="0">
              <a:buNone/>
              <a:defRPr sz="2200"/>
            </a:lvl2pPr>
            <a:lvl3pPr marL="1671041" indent="0">
              <a:buNone/>
              <a:defRPr sz="1900"/>
            </a:lvl3pPr>
            <a:lvl4pPr marL="2506560" indent="0">
              <a:buNone/>
              <a:defRPr sz="1500"/>
            </a:lvl4pPr>
            <a:lvl5pPr marL="3342083" indent="0">
              <a:buNone/>
              <a:defRPr sz="1500"/>
            </a:lvl5pPr>
            <a:lvl6pPr marL="4177604" indent="0">
              <a:buNone/>
              <a:defRPr sz="1500"/>
            </a:lvl6pPr>
            <a:lvl7pPr marL="5013124" indent="0">
              <a:buNone/>
              <a:defRPr sz="1500"/>
            </a:lvl7pPr>
            <a:lvl8pPr marL="5848643" indent="0">
              <a:buNone/>
              <a:defRPr sz="1500"/>
            </a:lvl8pPr>
            <a:lvl9pPr marL="6684164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1691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996950"/>
            <a:ext cx="14631988" cy="1214438"/>
          </a:xfrm>
          <a:prstGeom prst="rect">
            <a:avLst/>
          </a:prstGeom>
        </p:spPr>
        <p:txBody>
          <a:bodyPr vert="horz" lIns="167104" tIns="83554" rIns="167104" bIns="83554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9675" y="3033713"/>
            <a:ext cx="13790613" cy="858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7104" tIns="83554" rIns="167104" bIns="835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0" r:id="rId2"/>
    <p:sldLayoutId id="2147483711" r:id="rId3"/>
    <p:sldLayoutId id="2147483707" r:id="rId4"/>
    <p:sldLayoutId id="2147483712" r:id="rId5"/>
    <p:sldLayoutId id="2147483713" r:id="rId6"/>
    <p:sldLayoutId id="2147483714" r:id="rId7"/>
    <p:sldLayoutId id="2147483715" r:id="rId8"/>
    <p:sldLayoutId id="2147483708" r:id="rId9"/>
    <p:sldLayoutId id="2147483716" r:id="rId10"/>
    <p:sldLayoutId id="2147483709" r:id="rId11"/>
  </p:sldLayoutIdLst>
  <p:transition spd="slow">
    <p:push dir="u"/>
  </p:transition>
  <p:hf sldNum="0" hdr="0" ftr="0" dt="0"/>
  <p:txStyles>
    <p:titleStyle>
      <a:lvl1pPr algn="ctr" defTabSz="835025" rtl="0" eaLnBrk="0" fontAlgn="base" hangingPunct="0">
        <a:spcBef>
          <a:spcPct val="0"/>
        </a:spcBef>
        <a:spcAft>
          <a:spcPct val="0"/>
        </a:spcAft>
        <a:defRPr sz="6800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Georgia"/>
          <a:ea typeface="ＭＳ Ｐゴシック" panose="020B0600070205080204" pitchFamily="34" charset="-128"/>
          <a:cs typeface="Georgia"/>
        </a:defRPr>
      </a:lvl1pPr>
      <a:lvl2pPr algn="ctr" defTabSz="835025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latin typeface="Georgia" panose="02040502050405020303" pitchFamily="18" charset="0"/>
          <a:ea typeface="ＭＳ Ｐゴシック" panose="020B0600070205080204" pitchFamily="34" charset="-128"/>
          <a:cs typeface="Georgia" panose="02040502050405020303" pitchFamily="18" charset="0"/>
        </a:defRPr>
      </a:lvl2pPr>
      <a:lvl3pPr algn="ctr" defTabSz="835025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latin typeface="Georgia" panose="02040502050405020303" pitchFamily="18" charset="0"/>
          <a:ea typeface="ＭＳ Ｐゴシック" panose="020B0600070205080204" pitchFamily="34" charset="-128"/>
          <a:cs typeface="Georgia" panose="02040502050405020303" pitchFamily="18" charset="0"/>
        </a:defRPr>
      </a:lvl3pPr>
      <a:lvl4pPr algn="ctr" defTabSz="835025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latin typeface="Georgia" panose="02040502050405020303" pitchFamily="18" charset="0"/>
          <a:ea typeface="ＭＳ Ｐゴシック" panose="020B0600070205080204" pitchFamily="34" charset="-128"/>
          <a:cs typeface="Georgia" panose="02040502050405020303" pitchFamily="18" charset="0"/>
        </a:defRPr>
      </a:lvl4pPr>
      <a:lvl5pPr algn="ctr" defTabSz="835025" rtl="0" eaLnBrk="0" fontAlgn="base" hangingPunct="0">
        <a:spcBef>
          <a:spcPct val="0"/>
        </a:spcBef>
        <a:spcAft>
          <a:spcPct val="0"/>
        </a:spcAft>
        <a:defRPr sz="6800">
          <a:solidFill>
            <a:srgbClr val="FFFFFF"/>
          </a:solidFill>
          <a:latin typeface="Georgia" panose="02040502050405020303" pitchFamily="18" charset="0"/>
          <a:ea typeface="ＭＳ Ｐゴシック" panose="020B0600070205080204" pitchFamily="34" charset="-128"/>
          <a:cs typeface="Georgia" panose="02040502050405020303" pitchFamily="18" charset="0"/>
        </a:defRPr>
      </a:lvl5pPr>
      <a:lvl6pPr marL="457200" algn="ctr" defTabSz="835025" rtl="0" fontAlgn="base">
        <a:spcBef>
          <a:spcPct val="0"/>
        </a:spcBef>
        <a:spcAft>
          <a:spcPct val="0"/>
        </a:spcAft>
        <a:defRPr sz="6800">
          <a:solidFill>
            <a:srgbClr val="FFFFFF"/>
          </a:solidFill>
          <a:latin typeface="Georgia" panose="02040502050405020303" pitchFamily="18" charset="0"/>
          <a:ea typeface="ＭＳ Ｐゴシック" panose="020B0600070205080204" pitchFamily="34" charset="-128"/>
        </a:defRPr>
      </a:lvl6pPr>
      <a:lvl7pPr marL="914400" algn="ctr" defTabSz="835025" rtl="0" fontAlgn="base">
        <a:spcBef>
          <a:spcPct val="0"/>
        </a:spcBef>
        <a:spcAft>
          <a:spcPct val="0"/>
        </a:spcAft>
        <a:defRPr sz="6800">
          <a:solidFill>
            <a:srgbClr val="FFFFFF"/>
          </a:solidFill>
          <a:latin typeface="Georgia" panose="02040502050405020303" pitchFamily="18" charset="0"/>
          <a:ea typeface="ＭＳ Ｐゴシック" panose="020B0600070205080204" pitchFamily="34" charset="-128"/>
        </a:defRPr>
      </a:lvl7pPr>
      <a:lvl8pPr marL="1371600" algn="ctr" defTabSz="835025" rtl="0" fontAlgn="base">
        <a:spcBef>
          <a:spcPct val="0"/>
        </a:spcBef>
        <a:spcAft>
          <a:spcPct val="0"/>
        </a:spcAft>
        <a:defRPr sz="6800">
          <a:solidFill>
            <a:srgbClr val="FFFFFF"/>
          </a:solidFill>
          <a:latin typeface="Georgia" panose="02040502050405020303" pitchFamily="18" charset="0"/>
          <a:ea typeface="ＭＳ Ｐゴシック" panose="020B0600070205080204" pitchFamily="34" charset="-128"/>
        </a:defRPr>
      </a:lvl8pPr>
      <a:lvl9pPr marL="1828800" algn="ctr" defTabSz="835025" rtl="0" fontAlgn="base">
        <a:spcBef>
          <a:spcPct val="0"/>
        </a:spcBef>
        <a:spcAft>
          <a:spcPct val="0"/>
        </a:spcAft>
        <a:defRPr sz="6800">
          <a:solidFill>
            <a:srgbClr val="FFFFFF"/>
          </a:solidFill>
          <a:latin typeface="Georgia" panose="02040502050405020303" pitchFamily="18" charset="0"/>
          <a:ea typeface="ＭＳ Ｐゴシック" panose="020B0600070205080204" pitchFamily="34" charset="-128"/>
        </a:defRPr>
      </a:lvl9pPr>
    </p:titleStyle>
    <p:bodyStyle>
      <a:lvl1pPr marL="625475" indent="-625475" algn="l" defTabSz="835025" rtl="0" eaLnBrk="0" fontAlgn="base" hangingPunct="0">
        <a:spcBef>
          <a:spcPct val="20000"/>
        </a:spcBef>
        <a:spcAft>
          <a:spcPct val="0"/>
        </a:spcAft>
        <a:buSzPct val="100000"/>
        <a:defRPr sz="4300" kern="1200">
          <a:solidFill>
            <a:srgbClr val="FFFFFF"/>
          </a:solidFill>
          <a:latin typeface="Verdana"/>
          <a:ea typeface="ＭＳ Ｐゴシック" panose="020B0600070205080204" pitchFamily="34" charset="-128"/>
          <a:cs typeface="Verdana"/>
        </a:defRPr>
      </a:lvl1pPr>
      <a:lvl2pPr marL="1357313" indent="-520700" algn="l" defTabSz="835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rgbClr val="FFFFFF"/>
          </a:solidFill>
          <a:latin typeface="Verdana"/>
          <a:ea typeface="ＭＳ Ｐゴシック" panose="020B0600070205080204" pitchFamily="34" charset="-128"/>
          <a:cs typeface="Verdana"/>
        </a:defRPr>
      </a:lvl2pPr>
      <a:lvl3pPr marL="2087563" indent="-417513" algn="l" defTabSz="835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rgbClr val="FFFFFF"/>
          </a:solidFill>
          <a:latin typeface="Verdana"/>
          <a:ea typeface="ＭＳ Ｐゴシック" panose="020B0600070205080204" pitchFamily="34" charset="-128"/>
          <a:cs typeface="Verdana"/>
        </a:defRPr>
      </a:lvl3pPr>
      <a:lvl4pPr marL="2924175" indent="-417513" algn="l" defTabSz="835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rgbClr val="FFFFFF"/>
          </a:solidFill>
          <a:latin typeface="Verdana"/>
          <a:ea typeface="ＭＳ Ｐゴシック" panose="020B0600070205080204" pitchFamily="34" charset="-128"/>
          <a:cs typeface="Verdana"/>
        </a:defRPr>
      </a:lvl4pPr>
      <a:lvl5pPr marL="3759200" indent="-417513" algn="l" defTabSz="835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300" kern="1200">
          <a:solidFill>
            <a:srgbClr val="FFFFFF"/>
          </a:solidFill>
          <a:latin typeface="Verdana"/>
          <a:ea typeface="ＭＳ Ｐゴシック" panose="020B0600070205080204" pitchFamily="34" charset="-128"/>
          <a:cs typeface="Verdana"/>
        </a:defRPr>
      </a:lvl5pPr>
      <a:lvl6pPr marL="4595364" indent="-417761" algn="l" defTabSz="8355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30885" indent="-417761" algn="l" defTabSz="8355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266405" indent="-417761" algn="l" defTabSz="8355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101926" indent="-417761" algn="l" defTabSz="8355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35522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041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06560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42083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77604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013124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848643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684164" algn="l" defTabSz="8355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85534"/>
            <a:ext cx="14299474" cy="849409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Strategies for Updating Your Concussion Management Plan</a:t>
            </a: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/>
            </a:r>
            <a:b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/>
            </a:r>
            <a:b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NYSATA Annual Meeting and Clinical Symposia</a:t>
            </a:r>
            <a:b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June 24, 2020</a:t>
            </a: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/>
            </a:r>
            <a:b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/>
            </a:r>
            <a:b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/>
            </a:r>
            <a:b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Chris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Hummel, Clinical Professor/Athletic Trainer</a:t>
            </a:r>
            <a:b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Michael Matheny, Clinical Professor/Head Athletic Trainer</a:t>
            </a: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/>
            </a:r>
            <a:b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/>
            </a:r>
            <a:b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Department </a:t>
            </a: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of Exercise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Science and Athletic Training</a:t>
            </a:r>
            <a:b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Ithaca College</a:t>
            </a:r>
            <a:endParaRPr lang="en-US" alt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Education: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Concussion?</a:t>
            </a:r>
          </a:p>
          <a:p>
            <a:r>
              <a:rPr lang="en-US" dirty="0" smtClean="0"/>
              <a:t>S/S of Concussion</a:t>
            </a:r>
          </a:p>
          <a:p>
            <a:r>
              <a:rPr lang="en-US" dirty="0" smtClean="0"/>
              <a:t>What should you do if you think you have a concussion?</a:t>
            </a:r>
          </a:p>
          <a:p>
            <a:r>
              <a:rPr lang="en-US" dirty="0" smtClean="0"/>
              <a:t>Return to Play Criteria/Plan</a:t>
            </a:r>
          </a:p>
          <a:p>
            <a:r>
              <a:rPr lang="en-US" dirty="0" smtClean="0"/>
              <a:t>Return to Learn Criteria/Plan</a:t>
            </a:r>
          </a:p>
          <a:p>
            <a:r>
              <a:rPr lang="en-US" dirty="0" smtClean="0"/>
              <a:t>Baseline Testing</a:t>
            </a:r>
          </a:p>
          <a:p>
            <a:r>
              <a:rPr lang="en-US" dirty="0" smtClean="0"/>
              <a:t>Directions to more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855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you testing?</a:t>
            </a:r>
          </a:p>
          <a:p>
            <a:r>
              <a:rPr lang="en-US" dirty="0" smtClean="0"/>
              <a:t>How and When will the testing take place?</a:t>
            </a:r>
          </a:p>
          <a:p>
            <a:pPr lvl="1"/>
            <a:r>
              <a:rPr lang="en-US" dirty="0" smtClean="0"/>
              <a:t>At home vs. on campus (level of supervision?)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your baseline testing composed of?</a:t>
            </a:r>
          </a:p>
          <a:p>
            <a:pPr lvl="1"/>
            <a:r>
              <a:rPr lang="en-US" dirty="0" smtClean="0"/>
              <a:t>Concussion History</a:t>
            </a:r>
          </a:p>
          <a:p>
            <a:pPr lvl="1"/>
            <a:r>
              <a:rPr lang="en-US" dirty="0" smtClean="0"/>
              <a:t>Current Symptom Score</a:t>
            </a:r>
          </a:p>
          <a:p>
            <a:pPr lvl="1"/>
            <a:r>
              <a:rPr lang="en-US" dirty="0" smtClean="0"/>
              <a:t>Neurocognitive 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Other</a:t>
            </a:r>
          </a:p>
          <a:p>
            <a:r>
              <a:rPr lang="en-US" dirty="0" smtClean="0"/>
              <a:t>What “fits” your needs and resources?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Neurocognitive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tool should you use?</a:t>
            </a:r>
          </a:p>
          <a:p>
            <a:r>
              <a:rPr lang="en-US" dirty="0" smtClean="0"/>
              <a:t>What resources (personnel and money) do you have dedicated to NC testing?</a:t>
            </a:r>
          </a:p>
          <a:p>
            <a:r>
              <a:rPr lang="en-US" dirty="0" err="1" smtClean="0"/>
              <a:t>ImPACT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Is this too expensive compared to other NC tests on the market?</a:t>
            </a:r>
          </a:p>
          <a:p>
            <a:pPr lvl="1"/>
            <a:r>
              <a:rPr lang="en-US" dirty="0" smtClean="0"/>
              <a:t>SWAY</a:t>
            </a:r>
          </a:p>
          <a:p>
            <a:pPr lvl="1"/>
            <a:r>
              <a:rPr lang="en-US" dirty="0" err="1" smtClean="0"/>
              <a:t>XLNTBrain</a:t>
            </a:r>
            <a:endParaRPr lang="en-US" dirty="0" smtClean="0"/>
          </a:p>
          <a:p>
            <a:pPr lvl="1"/>
            <a:r>
              <a:rPr lang="en-US" dirty="0" smtClean="0"/>
              <a:t>Concussion Vital Signs</a:t>
            </a:r>
          </a:p>
          <a:p>
            <a:pPr lvl="1"/>
            <a:r>
              <a:rPr lang="en-US" dirty="0" err="1" smtClean="0"/>
              <a:t>BrainCheck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52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16" y="2498627"/>
            <a:ext cx="13435091" cy="8581520"/>
          </a:xfrm>
        </p:spPr>
        <p:txBody>
          <a:bodyPr/>
          <a:lstStyle/>
          <a:p>
            <a:r>
              <a:rPr lang="en-US" dirty="0" smtClean="0"/>
              <a:t>How do you evaluate and formally diagnose a concussion?</a:t>
            </a:r>
          </a:p>
          <a:p>
            <a:r>
              <a:rPr lang="en-US" dirty="0" smtClean="0"/>
              <a:t>Does everyone who comes to you and thinks they have a concussion, indeed have a concussion?</a:t>
            </a:r>
          </a:p>
          <a:p>
            <a:pPr lvl="1"/>
            <a:r>
              <a:rPr lang="en-US" dirty="0" smtClean="0"/>
              <a:t>“Culture” of Concussion has greatly changed in the last 10 years</a:t>
            </a:r>
          </a:p>
          <a:p>
            <a:pPr lvl="1"/>
            <a:r>
              <a:rPr lang="en-US" dirty="0" smtClean="0"/>
              <a:t>Is there a concussion “epidemic”?</a:t>
            </a:r>
          </a:p>
          <a:p>
            <a:pPr lvl="1"/>
            <a:r>
              <a:rPr lang="en-US" dirty="0" smtClean="0"/>
              <a:t>Both knowledge and fear have increased during this time (athletes </a:t>
            </a:r>
            <a:r>
              <a:rPr lang="en-US" u="sng" dirty="0" smtClean="0"/>
              <a:t>and</a:t>
            </a:r>
            <a:r>
              <a:rPr lang="en-US" dirty="0" smtClean="0"/>
              <a:t> parents)</a:t>
            </a:r>
          </a:p>
          <a:p>
            <a:pPr lvl="1"/>
            <a:r>
              <a:rPr lang="en-US" dirty="0" smtClean="0"/>
              <a:t>What are the long term outcomes with concussion? CTE?</a:t>
            </a:r>
          </a:p>
        </p:txBody>
      </p:sp>
    </p:spTree>
    <p:extLst>
      <p:ext uri="{BB962C8B-B14F-4D97-AF65-F5344CB8AC3E}">
        <p14:creationId xmlns:p14="http://schemas.microsoft.com/office/powerpoint/2010/main" val="3259323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24-48 hours of ‘relative’ rest</a:t>
            </a:r>
          </a:p>
          <a:p>
            <a:r>
              <a:rPr lang="en-US" dirty="0" smtClean="0"/>
              <a:t>Daily recheck, Symptom Scale evaluation</a:t>
            </a:r>
          </a:p>
          <a:p>
            <a:r>
              <a:rPr lang="en-US" dirty="0" smtClean="0"/>
              <a:t>Other testing as needed</a:t>
            </a:r>
          </a:p>
          <a:p>
            <a:endParaRPr lang="en-US" dirty="0"/>
          </a:p>
          <a:p>
            <a:r>
              <a:rPr lang="en-US" dirty="0" smtClean="0"/>
              <a:t>When do you conduct post injury NC tests?</a:t>
            </a:r>
          </a:p>
          <a:p>
            <a:pPr lvl="1"/>
            <a:r>
              <a:rPr lang="en-US" dirty="0" smtClean="0"/>
              <a:t>1st day post-injury?</a:t>
            </a:r>
          </a:p>
          <a:p>
            <a:pPr lvl="1"/>
            <a:r>
              <a:rPr lang="en-US" dirty="0" smtClean="0"/>
              <a:t>When athlete states they feel normal? </a:t>
            </a:r>
            <a:r>
              <a:rPr lang="en-US" u="sng" dirty="0" smtClean="0"/>
              <a:t>or</a:t>
            </a:r>
          </a:p>
          <a:p>
            <a:pPr lvl="1"/>
            <a:r>
              <a:rPr lang="en-US" dirty="0" smtClean="0"/>
              <a:t>If not feeling normal after 5-7 days…?</a:t>
            </a:r>
          </a:p>
          <a:p>
            <a:pPr marL="836613" lvl="1" indent="0">
              <a:buNone/>
            </a:pPr>
            <a:endParaRPr lang="en-US" dirty="0" smtClean="0"/>
          </a:p>
          <a:p>
            <a:r>
              <a:rPr lang="en-US" dirty="0" smtClean="0"/>
              <a:t>Return to Learn, Exercise, &amp; Play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56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248" y="2498628"/>
            <a:ext cx="13435091" cy="8581520"/>
          </a:xfrm>
        </p:spPr>
        <p:txBody>
          <a:bodyPr/>
          <a:lstStyle/>
          <a:p>
            <a:r>
              <a:rPr lang="en-US" dirty="0" smtClean="0"/>
              <a:t>Evidence supports the need for a graduated return to learn progression</a:t>
            </a:r>
          </a:p>
          <a:p>
            <a:r>
              <a:rPr lang="en-US" dirty="0" smtClean="0"/>
              <a:t>Individual approach but certain universal keys:</a:t>
            </a:r>
          </a:p>
          <a:p>
            <a:pPr lvl="1"/>
            <a:r>
              <a:rPr lang="en-US" dirty="0" smtClean="0"/>
              <a:t>Avoid any cognitive activity that increases symptoms</a:t>
            </a:r>
          </a:p>
          <a:p>
            <a:pPr lvl="1"/>
            <a:r>
              <a:rPr lang="en-US" dirty="0" smtClean="0"/>
              <a:t>Ongoing communication with faculty/teachers</a:t>
            </a:r>
          </a:p>
          <a:p>
            <a:pPr lvl="1"/>
            <a:r>
              <a:rPr lang="en-US" dirty="0" smtClean="0"/>
              <a:t>Encourage participation in those cognitive activities that they can tolerate</a:t>
            </a:r>
          </a:p>
          <a:p>
            <a:pPr lvl="1"/>
            <a:r>
              <a:rPr lang="en-US" dirty="0" smtClean="0"/>
              <a:t>Be progressive; gradual increase in cognitive load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1610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graduated return to play protocol is accepted/standard practice</a:t>
            </a:r>
          </a:p>
          <a:p>
            <a:r>
              <a:rPr lang="en-US" dirty="0" smtClean="0"/>
              <a:t>Use of pre-recovery exercise (IC PREP) has been positive addition to our RTP protocol </a:t>
            </a:r>
          </a:p>
          <a:p>
            <a:r>
              <a:rPr lang="en-US" dirty="0" smtClean="0"/>
              <a:t>The evidence is very supportive of beginning light, </a:t>
            </a:r>
            <a:r>
              <a:rPr lang="en-US" b="1" u="sng" dirty="0" smtClean="0"/>
              <a:t>monitored</a:t>
            </a:r>
            <a:r>
              <a:rPr lang="en-US" dirty="0" smtClean="0"/>
              <a:t> exercise while still exhibiting symptoms</a:t>
            </a:r>
          </a:p>
          <a:p>
            <a:pPr lvl="1"/>
            <a:r>
              <a:rPr lang="en-US" dirty="0" smtClean="0"/>
              <a:t>Clinician directed and individualized but typically begins 48-72 hours after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2229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Clearance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plan?</a:t>
            </a:r>
          </a:p>
          <a:p>
            <a:r>
              <a:rPr lang="en-US" dirty="0" smtClean="0"/>
              <a:t>When and how will this get done?</a:t>
            </a:r>
          </a:p>
          <a:p>
            <a:r>
              <a:rPr lang="en-US" dirty="0" smtClean="0"/>
              <a:t>When in the RTP/RTL process is the MD “clearing” the athlete?</a:t>
            </a:r>
          </a:p>
          <a:p>
            <a:r>
              <a:rPr lang="en-US" dirty="0" smtClean="0"/>
              <a:t>How is this documented?</a:t>
            </a:r>
          </a:p>
          <a:p>
            <a:r>
              <a:rPr lang="en-US" dirty="0" smtClean="0"/>
              <a:t>How is this impacted with when dealing with local MD with little to no concussion expertise?</a:t>
            </a:r>
          </a:p>
          <a:p>
            <a:r>
              <a:rPr lang="en-US" dirty="0" smtClean="0"/>
              <a:t>How do you handle non-Team MD clearance?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0581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16" y="2284871"/>
            <a:ext cx="13435091" cy="8581520"/>
          </a:xfrm>
        </p:spPr>
        <p:txBody>
          <a:bodyPr/>
          <a:lstStyle/>
          <a:p>
            <a:r>
              <a:rPr lang="en-US" dirty="0" smtClean="0"/>
              <a:t>Creation of a “Concussion Care Team” will be quite helpful when managing more complex cases, including those that involve delays in return to learning and participation.</a:t>
            </a:r>
          </a:p>
          <a:p>
            <a:r>
              <a:rPr lang="en-US" dirty="0" smtClean="0"/>
              <a:t>Identify personnel in your “community” that can play a role in this team approach:</a:t>
            </a:r>
          </a:p>
          <a:p>
            <a:pPr lvl="1"/>
            <a:r>
              <a:rPr lang="en-US" dirty="0" smtClean="0"/>
              <a:t>Team MD</a:t>
            </a:r>
          </a:p>
          <a:p>
            <a:pPr lvl="1"/>
            <a:r>
              <a:rPr lang="en-US" dirty="0" smtClean="0"/>
              <a:t>AT Staff</a:t>
            </a:r>
          </a:p>
          <a:p>
            <a:pPr lvl="1"/>
            <a:r>
              <a:rPr lang="en-US" dirty="0" smtClean="0"/>
              <a:t>Counselor or Mental Health professional</a:t>
            </a:r>
          </a:p>
          <a:p>
            <a:pPr lvl="1"/>
            <a:r>
              <a:rPr lang="en-US" dirty="0" smtClean="0"/>
              <a:t>Neuropsychologist</a:t>
            </a:r>
          </a:p>
          <a:p>
            <a:pPr lvl="1"/>
            <a:r>
              <a:rPr lang="en-US" dirty="0" smtClean="0"/>
              <a:t>Academic Advisor/Guidance counselor</a:t>
            </a:r>
          </a:p>
          <a:p>
            <a:pPr lvl="1"/>
            <a:r>
              <a:rPr lang="en-US" dirty="0" smtClean="0"/>
              <a:t>Student Academic Services, Faculty Athletics Rep</a:t>
            </a:r>
          </a:p>
          <a:p>
            <a:pPr lvl="1"/>
            <a:r>
              <a:rPr lang="en-US" dirty="0" smtClean="0"/>
              <a:t>Others…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3106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Documentation,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16" y="2448751"/>
            <a:ext cx="13435091" cy="8581520"/>
          </a:xfrm>
        </p:spPr>
        <p:txBody>
          <a:bodyPr/>
          <a:lstStyle/>
          <a:p>
            <a:r>
              <a:rPr lang="en-US" dirty="0" smtClean="0"/>
              <a:t>Do you have standardized documentation for each concussion? </a:t>
            </a:r>
          </a:p>
          <a:p>
            <a:r>
              <a:rPr lang="en-US" dirty="0" smtClean="0"/>
              <a:t>How does this get communicated?	</a:t>
            </a:r>
          </a:p>
          <a:p>
            <a:pPr lvl="1"/>
            <a:r>
              <a:rPr lang="en-US" dirty="0" smtClean="0"/>
              <a:t>MD</a:t>
            </a:r>
          </a:p>
          <a:p>
            <a:pPr lvl="1"/>
            <a:r>
              <a:rPr lang="en-US" dirty="0" smtClean="0"/>
              <a:t>Parents/Guardians</a:t>
            </a:r>
          </a:p>
          <a:p>
            <a:pPr lvl="1"/>
            <a:r>
              <a:rPr lang="en-US" dirty="0" smtClean="0"/>
              <a:t>School Nurse, Guidance Counselor </a:t>
            </a:r>
          </a:p>
          <a:p>
            <a:pPr lvl="1"/>
            <a:r>
              <a:rPr lang="en-US" dirty="0" smtClean="0"/>
              <a:t>Coach, AD</a:t>
            </a:r>
          </a:p>
          <a:p>
            <a:r>
              <a:rPr lang="en-US" dirty="0" smtClean="0"/>
              <a:t>Do you have to report concussion numbers/rates, </a:t>
            </a:r>
            <a:r>
              <a:rPr lang="en-US" dirty="0" err="1" smtClean="0"/>
              <a:t>etc</a:t>
            </a:r>
            <a:r>
              <a:rPr lang="en-US" dirty="0" smtClean="0"/>
              <a:t> to anyone?</a:t>
            </a:r>
          </a:p>
          <a:p>
            <a:pPr lvl="1"/>
            <a:r>
              <a:rPr lang="en-US" dirty="0" smtClean="0"/>
              <a:t>NCAA</a:t>
            </a:r>
            <a:endParaRPr lang="en-US" dirty="0"/>
          </a:p>
          <a:p>
            <a:pPr lvl="1"/>
            <a:r>
              <a:rPr lang="en-US" dirty="0" smtClean="0"/>
              <a:t>School District</a:t>
            </a:r>
          </a:p>
          <a:p>
            <a:pPr lvl="1"/>
            <a:r>
              <a:rPr lang="en-US" dirty="0" smtClean="0"/>
              <a:t>Insurance Provider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657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527050"/>
            <a:ext cx="14631988" cy="1216025"/>
          </a:xfrm>
        </p:spPr>
        <p:txBody>
          <a:bodyPr/>
          <a:lstStyle/>
          <a:p>
            <a:pPr defTabSz="835522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Disclosures</a:t>
            </a:r>
            <a:endParaRPr lang="en-US" dirty="0">
              <a:ea typeface="+mj-ea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306513" y="2514600"/>
            <a:ext cx="13435012" cy="858202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Verdana" panose="020B0604030504040204" pitchFamily="34" charset="0"/>
                <a:cs typeface="Verdana" panose="020B0604030504040204" pitchFamily="34" charset="0"/>
              </a:rPr>
              <a:t>We affirm that we have no financial affiliation or involvement with any commercial organization that has a direct financial interest in any matter included in this 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55" y="6373595"/>
            <a:ext cx="5901608" cy="39253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of concussion management is constant evolving.</a:t>
            </a:r>
          </a:p>
          <a:p>
            <a:r>
              <a:rPr lang="en-US" dirty="0" smtClean="0"/>
              <a:t>This requires us to continually review and evaluate our concussion management plans.</a:t>
            </a:r>
          </a:p>
          <a:p>
            <a:r>
              <a:rPr lang="en-US" dirty="0" smtClean="0"/>
              <a:t>We need to identify the best evidence available</a:t>
            </a:r>
          </a:p>
          <a:p>
            <a:r>
              <a:rPr lang="en-US" dirty="0"/>
              <a:t>A</a:t>
            </a:r>
            <a:r>
              <a:rPr lang="en-US" dirty="0" smtClean="0"/>
              <a:t>dapt current guidelines/recommendations to meet your patient/athlete </a:t>
            </a:r>
            <a:r>
              <a:rPr lang="en-US" b="1" i="1" u="sng" dirty="0" smtClean="0"/>
              <a:t>needs</a:t>
            </a:r>
            <a:r>
              <a:rPr lang="en-US" dirty="0" smtClean="0"/>
              <a:t> and the </a:t>
            </a:r>
            <a:r>
              <a:rPr lang="en-US" b="1" i="1" u="sng" dirty="0" smtClean="0"/>
              <a:t>resources</a:t>
            </a:r>
            <a:r>
              <a:rPr lang="en-US" dirty="0" smtClean="0"/>
              <a:t> of your institution/community.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95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527050"/>
            <a:ext cx="14631988" cy="1216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306512" y="2286288"/>
            <a:ext cx="14138275" cy="11560341"/>
          </a:xfrm>
        </p:spPr>
        <p:txBody>
          <a:bodyPr/>
          <a:lstStyle/>
          <a:p>
            <a:pPr marL="0" indent="0">
              <a:buNone/>
            </a:pPr>
            <a:endParaRPr lang="en-US" sz="2800" i="1" dirty="0" smtClean="0"/>
          </a:p>
          <a:p>
            <a:r>
              <a:rPr lang="en-US" sz="4000" dirty="0" err="1" smtClean="0"/>
              <a:t>McCrory</a:t>
            </a:r>
            <a:r>
              <a:rPr lang="en-US" sz="4000" dirty="0" smtClean="0"/>
              <a:t> </a:t>
            </a:r>
            <a:r>
              <a:rPr lang="en-US" sz="4000" dirty="0"/>
              <a:t>P, et al.  Consensus statement on concussion in sport – the 5</a:t>
            </a:r>
            <a:r>
              <a:rPr lang="en-US" sz="4000" baseline="30000" dirty="0"/>
              <a:t>th</a:t>
            </a:r>
            <a:r>
              <a:rPr lang="en-US" sz="4000" dirty="0"/>
              <a:t> international conference on concussion in sport held in Berlin, October 2016.</a:t>
            </a:r>
          </a:p>
          <a:p>
            <a:r>
              <a:rPr lang="en-US" sz="4000" dirty="0" smtClean="0"/>
              <a:t>Diagnosis </a:t>
            </a:r>
            <a:r>
              <a:rPr lang="en-US" sz="4000" dirty="0"/>
              <a:t>and Management of Sport-Related Concussion, Best Practices.  NCAA Sport Science </a:t>
            </a:r>
            <a:r>
              <a:rPr lang="en-US" sz="4000" dirty="0" smtClean="0"/>
              <a:t>Institute (2017)</a:t>
            </a:r>
            <a:endParaRPr lang="en-US" sz="4000" dirty="0"/>
          </a:p>
          <a:p>
            <a:endParaRPr lang="en-US" sz="4000" i="1" dirty="0" smtClean="0"/>
          </a:p>
          <a:p>
            <a:r>
              <a:rPr lang="en-US" sz="4000" i="1" dirty="0" smtClean="0"/>
              <a:t>If you would like a copy of our updated 2020 Concussion Management Plan, please email matheny@ithaca.edu</a:t>
            </a:r>
            <a:endParaRPr lang="en-US" sz="4000" b="1" dirty="0"/>
          </a:p>
          <a:p>
            <a:endParaRPr lang="en-US" altLang="en-US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532" y="668677"/>
            <a:ext cx="2591025" cy="9327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527050"/>
            <a:ext cx="14631988" cy="1216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you!  Questions?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584" y="3869102"/>
            <a:ext cx="7020009" cy="52650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75" y="3824896"/>
            <a:ext cx="7632945" cy="57247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527050"/>
            <a:ext cx="14631988" cy="1216025"/>
          </a:xfrm>
        </p:spPr>
        <p:txBody>
          <a:bodyPr/>
          <a:lstStyle/>
          <a:p>
            <a:pPr defTabSz="835522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Objectives</a:t>
            </a:r>
            <a:endParaRPr lang="en-US" dirty="0">
              <a:ea typeface="+mj-ea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1411288" y="2148840"/>
            <a:ext cx="13435012" cy="767442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4000" dirty="0"/>
              <a:t>Upon completion of this presentation, the participants will be able to: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4000" dirty="0"/>
              <a:t>Understand </a:t>
            </a:r>
            <a:r>
              <a:rPr lang="en-US" sz="4000" dirty="0" smtClean="0"/>
              <a:t>the need to regularly update/review their concussion management plan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4000" dirty="0" smtClean="0"/>
              <a:t>Understand the essential components of a concussion management plan</a:t>
            </a:r>
            <a:endParaRPr lang="en-US" sz="4000" dirty="0"/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4000" dirty="0"/>
              <a:t>Understand </a:t>
            </a:r>
            <a:r>
              <a:rPr lang="en-US" sz="4000" dirty="0" smtClean="0"/>
              <a:t>current guidelines, best practice, and standard of care for concussion management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4000" dirty="0" smtClean="0"/>
              <a:t>Evaluate their own plan to identify areas that could be improved or modified to address current evidence based practice </a:t>
            </a:r>
            <a:endParaRPr lang="en-US" sz="4000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4049"/>
            <a:ext cx="14631829" cy="2261621"/>
          </a:xfrm>
        </p:spPr>
        <p:txBody>
          <a:bodyPr/>
          <a:lstStyle/>
          <a:p>
            <a:r>
              <a:rPr lang="en-US" dirty="0" smtClean="0"/>
              <a:t>The Ever-Evolving Nature of </a:t>
            </a:r>
            <a:br>
              <a:rPr lang="en-US" dirty="0" smtClean="0"/>
            </a:br>
            <a:r>
              <a:rPr lang="en-US" dirty="0" smtClean="0"/>
              <a:t>Concussion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16" y="2565129"/>
            <a:ext cx="13435091" cy="8581520"/>
          </a:xfrm>
        </p:spPr>
        <p:txBody>
          <a:bodyPr/>
          <a:lstStyle/>
          <a:p>
            <a:r>
              <a:rPr lang="en-US" dirty="0" smtClean="0"/>
              <a:t>We have learned so much about concussions in the last 20 years…</a:t>
            </a:r>
          </a:p>
          <a:p>
            <a:r>
              <a:rPr lang="en-US" dirty="0" smtClean="0"/>
              <a:t>“If you didn’t lose consciousness it’s not that big a deal.”</a:t>
            </a:r>
          </a:p>
          <a:p>
            <a:r>
              <a:rPr lang="en-US" dirty="0" smtClean="0"/>
              <a:t>Cantu Classification System</a:t>
            </a:r>
          </a:p>
          <a:p>
            <a:r>
              <a:rPr lang="en-US" dirty="0" smtClean="0"/>
              <a:t>Three Strikes and You’re Out</a:t>
            </a:r>
          </a:p>
          <a:p>
            <a:r>
              <a:rPr lang="en-US" dirty="0" smtClean="0"/>
              <a:t>Complete and Total Rest for two weeks…</a:t>
            </a:r>
          </a:p>
          <a:p>
            <a:r>
              <a:rPr lang="en-US" dirty="0" smtClean="0"/>
              <a:t>Baseline Testing</a:t>
            </a:r>
          </a:p>
          <a:p>
            <a:r>
              <a:rPr lang="en-US" dirty="0" smtClean="0"/>
              <a:t>Pre-Recovery Exercise, Rehabilitation (Vestibular/Oculomotor)</a:t>
            </a:r>
          </a:p>
          <a:p>
            <a:r>
              <a:rPr lang="en-US" dirty="0" smtClean="0"/>
              <a:t>But there is so much that we still don’t know…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9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Multiple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Consensus </a:t>
            </a:r>
            <a:r>
              <a:rPr lang="en-US" dirty="0" smtClean="0"/>
              <a:t>Statement (Berlin, 2016)</a:t>
            </a:r>
          </a:p>
          <a:p>
            <a:r>
              <a:rPr lang="en-US" dirty="0" smtClean="0"/>
              <a:t>NATA Position Statement (2014)</a:t>
            </a:r>
          </a:p>
          <a:p>
            <a:r>
              <a:rPr lang="en-US" dirty="0" smtClean="0"/>
              <a:t>NCAA</a:t>
            </a:r>
          </a:p>
          <a:p>
            <a:pPr lvl="1"/>
            <a:r>
              <a:rPr lang="en-US" dirty="0" smtClean="0"/>
              <a:t>Arrington Class Action Settlement (2019)</a:t>
            </a:r>
          </a:p>
          <a:p>
            <a:pPr lvl="1"/>
            <a:r>
              <a:rPr lang="en-US" dirty="0" err="1" smtClean="0"/>
              <a:t>Interassociation</a:t>
            </a:r>
            <a:r>
              <a:rPr lang="en-US" dirty="0" smtClean="0"/>
              <a:t> Consensus: Diagnosis and Management of Sport-Related Concussion Best Practices (2017)</a:t>
            </a:r>
          </a:p>
          <a:p>
            <a:pPr lvl="2"/>
            <a:r>
              <a:rPr lang="en-US" sz="3600" dirty="0" smtClean="0"/>
              <a:t>NCAA Sport Science Institute Concussion Safety Protocol </a:t>
            </a:r>
          </a:p>
          <a:p>
            <a:r>
              <a:rPr lang="en-US" dirty="0" smtClean="0"/>
              <a:t>State, School District</a:t>
            </a:r>
          </a:p>
          <a:p>
            <a:r>
              <a:rPr lang="en-US" dirty="0" smtClean="0"/>
              <a:t>Institution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1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4049"/>
            <a:ext cx="14631829" cy="2261621"/>
          </a:xfrm>
        </p:spPr>
        <p:txBody>
          <a:bodyPr/>
          <a:lstStyle/>
          <a:p>
            <a:r>
              <a:rPr lang="en-US" dirty="0" smtClean="0"/>
              <a:t>Best Practice vs. Standard of Care</a:t>
            </a:r>
            <a:br>
              <a:rPr lang="en-US" dirty="0" smtClean="0"/>
            </a:br>
            <a:r>
              <a:rPr lang="en-US" dirty="0" smtClean="0"/>
              <a:t>“A </a:t>
            </a:r>
            <a:r>
              <a:rPr lang="en-US" dirty="0"/>
              <a:t>Q</a:t>
            </a:r>
            <a:r>
              <a:rPr lang="en-US" dirty="0" smtClean="0"/>
              <a:t>uestion of Resources”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16" y="2270479"/>
            <a:ext cx="13435091" cy="8581520"/>
          </a:xfrm>
        </p:spPr>
        <p:txBody>
          <a:bodyPr/>
          <a:lstStyle/>
          <a:p>
            <a:r>
              <a:rPr lang="en-US" sz="3200" dirty="0" smtClean="0"/>
              <a:t>Standard of Care</a:t>
            </a:r>
          </a:p>
          <a:p>
            <a:pPr lvl="1"/>
            <a:r>
              <a:rPr lang="en-US" sz="3200" dirty="0" smtClean="0"/>
              <a:t>A diagnostic and treatment process that a clinician should follow for a certain type of patient, illness or </a:t>
            </a:r>
            <a:r>
              <a:rPr lang="en-US" sz="3200" b="1" u="sng" dirty="0" smtClean="0"/>
              <a:t>clinical circumstance </a:t>
            </a:r>
            <a:r>
              <a:rPr lang="en-US" sz="3200" dirty="0" smtClean="0"/>
              <a:t>(NEJM, 2004)</a:t>
            </a:r>
          </a:p>
          <a:p>
            <a:pPr lvl="1"/>
            <a:r>
              <a:rPr lang="en-US" sz="3200" dirty="0" smtClean="0"/>
              <a:t>The level at which the </a:t>
            </a:r>
            <a:r>
              <a:rPr lang="en-US" sz="3200" b="1" u="sng" dirty="0" smtClean="0"/>
              <a:t>average, prudent provider in a given community</a:t>
            </a:r>
            <a:r>
              <a:rPr lang="en-US" sz="3200" dirty="0" smtClean="0"/>
              <a:t> would practice.  How would similar qualified/licensed/certified professionals manage the patient under the same/similar circumstances (</a:t>
            </a:r>
            <a:r>
              <a:rPr lang="en-US" sz="3200" dirty="0" err="1" smtClean="0"/>
              <a:t>MedicineNET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Best Practice</a:t>
            </a:r>
          </a:p>
          <a:p>
            <a:pPr lvl="1"/>
            <a:r>
              <a:rPr lang="en-US" sz="3200" dirty="0" smtClean="0"/>
              <a:t>Harder to define</a:t>
            </a:r>
          </a:p>
          <a:p>
            <a:pPr lvl="1"/>
            <a:r>
              <a:rPr lang="en-US" sz="3200" dirty="0" smtClean="0"/>
              <a:t>Evidence Based Practice (Expertise, Patient Values, Research)</a:t>
            </a:r>
          </a:p>
          <a:p>
            <a:pPr lvl="1"/>
            <a:r>
              <a:rPr lang="en-US" sz="3200" dirty="0" smtClean="0"/>
              <a:t>Clinical Practice Guidelines, Recommendations</a:t>
            </a:r>
          </a:p>
          <a:p>
            <a:r>
              <a:rPr lang="en-US" sz="3200" dirty="0" smtClean="0"/>
              <a:t>Different Levels=Different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851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4049"/>
            <a:ext cx="14631829" cy="2261621"/>
          </a:xfrm>
        </p:spPr>
        <p:txBody>
          <a:bodyPr/>
          <a:lstStyle/>
          <a:p>
            <a:r>
              <a:rPr lang="en-US" dirty="0" smtClean="0"/>
              <a:t>Where do you begin to evaluate or review your current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was your last review?</a:t>
            </a:r>
          </a:p>
          <a:p>
            <a:r>
              <a:rPr lang="en-US" dirty="0" smtClean="0"/>
              <a:t>Who should be involved in this review?</a:t>
            </a:r>
          </a:p>
          <a:p>
            <a:pPr lvl="1"/>
            <a:r>
              <a:rPr lang="en-US" dirty="0" smtClean="0"/>
              <a:t>AT staff, MD, Legal Counsel (if applicable)</a:t>
            </a:r>
          </a:p>
          <a:p>
            <a:pPr lvl="1"/>
            <a:r>
              <a:rPr lang="en-US" dirty="0" smtClean="0"/>
              <a:t>Athletic Administrators, Coaches</a:t>
            </a:r>
          </a:p>
          <a:p>
            <a:r>
              <a:rPr lang="en-US" dirty="0" smtClean="0"/>
              <a:t>What is the evidence (aka: guidelines) you will use to make changes?</a:t>
            </a:r>
          </a:p>
          <a:p>
            <a:r>
              <a:rPr lang="en-US" dirty="0" smtClean="0"/>
              <a:t>What worked well and what didn’t work well this past year?</a:t>
            </a:r>
          </a:p>
          <a:p>
            <a:r>
              <a:rPr lang="en-US" dirty="0" smtClean="0"/>
              <a:t>Has your budget/resources changed?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6061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80" y="4049"/>
            <a:ext cx="14631829" cy="2261621"/>
          </a:xfrm>
        </p:spPr>
        <p:txBody>
          <a:bodyPr/>
          <a:lstStyle/>
          <a:p>
            <a:r>
              <a:rPr lang="en-US" dirty="0" smtClean="0"/>
              <a:t>Key Components of a Concussion Management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</a:p>
          <a:p>
            <a:r>
              <a:rPr lang="en-US" dirty="0" smtClean="0"/>
              <a:t>Baseline Testing</a:t>
            </a:r>
          </a:p>
          <a:p>
            <a:r>
              <a:rPr lang="en-US" dirty="0" smtClean="0"/>
              <a:t>Recognition and Diagnosis</a:t>
            </a:r>
          </a:p>
          <a:p>
            <a:r>
              <a:rPr lang="en-US" dirty="0" smtClean="0"/>
              <a:t>Evaluation and Treatment</a:t>
            </a:r>
          </a:p>
          <a:p>
            <a:r>
              <a:rPr lang="en-US" dirty="0" smtClean="0"/>
              <a:t>Return to Learn</a:t>
            </a:r>
          </a:p>
          <a:p>
            <a:r>
              <a:rPr lang="en-US" dirty="0" smtClean="0"/>
              <a:t>Return to Play</a:t>
            </a:r>
          </a:p>
          <a:p>
            <a:r>
              <a:rPr lang="en-US" dirty="0" smtClean="0"/>
              <a:t>Multidisciplinary Team Approach</a:t>
            </a:r>
          </a:p>
          <a:p>
            <a:r>
              <a:rPr lang="en-US" dirty="0" smtClean="0"/>
              <a:t>Documentation and Reporting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281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416" y="2199369"/>
            <a:ext cx="13435091" cy="8581520"/>
          </a:xfrm>
        </p:spPr>
        <p:txBody>
          <a:bodyPr/>
          <a:lstStyle/>
          <a:p>
            <a:r>
              <a:rPr lang="en-US" dirty="0" smtClean="0"/>
              <a:t>Who are you educating?</a:t>
            </a:r>
          </a:p>
          <a:p>
            <a:pPr lvl="1"/>
            <a:r>
              <a:rPr lang="en-US" dirty="0" smtClean="0"/>
              <a:t>Medical Staff (MD, AT Staff, S&amp;C)</a:t>
            </a:r>
          </a:p>
          <a:p>
            <a:pPr lvl="1"/>
            <a:r>
              <a:rPr lang="en-US" dirty="0" smtClean="0"/>
              <a:t>Coaches, Administrators</a:t>
            </a:r>
          </a:p>
          <a:p>
            <a:pPr lvl="1"/>
            <a:r>
              <a:rPr lang="en-US" dirty="0" smtClean="0"/>
              <a:t>Student-Athletes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School Board, Public</a:t>
            </a:r>
          </a:p>
          <a:p>
            <a:r>
              <a:rPr lang="en-US" dirty="0" smtClean="0"/>
              <a:t>Will this be face to face or remote/online education/training?</a:t>
            </a:r>
          </a:p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Management Plan</a:t>
            </a:r>
          </a:p>
          <a:p>
            <a:pPr lvl="1"/>
            <a:r>
              <a:rPr lang="en-US" dirty="0" smtClean="0"/>
              <a:t>Education, Training Resources</a:t>
            </a:r>
          </a:p>
          <a:p>
            <a:r>
              <a:rPr lang="en-US" dirty="0" smtClean="0"/>
              <a:t>Follow-up, Forum for Questions/Concerns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23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1171</Words>
  <Application>Microsoft Office PowerPoint</Application>
  <PresentationFormat>Custom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Georgia</vt:lpstr>
      <vt:lpstr>Verdana</vt:lpstr>
      <vt:lpstr>Office Theme</vt:lpstr>
      <vt:lpstr> Strategies for Updating Your Concussion Management Plan  NYSATA Annual Meeting and Clinical Symposia June 24, 2020   Chris Hummel, Clinical Professor/Athletic Trainer Michael Matheny, Clinical Professor/Head Athletic Trainer  Department of Exercise Science and Athletic Training Ithaca College</vt:lpstr>
      <vt:lpstr>Disclosures</vt:lpstr>
      <vt:lpstr>Objectives</vt:lpstr>
      <vt:lpstr>The Ever-Evolving Nature of  Concussion Management</vt:lpstr>
      <vt:lpstr>Navigating Multiple Guidelines</vt:lpstr>
      <vt:lpstr>Best Practice vs. Standard of Care “A Question of Resources”</vt:lpstr>
      <vt:lpstr>Where do you begin to evaluate or review your current plan?</vt:lpstr>
      <vt:lpstr>Key Components of a Concussion Management Plan</vt:lpstr>
      <vt:lpstr>Education </vt:lpstr>
      <vt:lpstr>Education: Key Points</vt:lpstr>
      <vt:lpstr>Baseline Testing</vt:lpstr>
      <vt:lpstr>Neurocognitive Testing</vt:lpstr>
      <vt:lpstr>Injury Management</vt:lpstr>
      <vt:lpstr>Initial Treatment</vt:lpstr>
      <vt:lpstr>Return to Learn</vt:lpstr>
      <vt:lpstr>Return to Play</vt:lpstr>
      <vt:lpstr>Physician Clearance</vt:lpstr>
      <vt:lpstr>Multidisciplinary Team</vt:lpstr>
      <vt:lpstr>Documentation, Reporting</vt:lpstr>
      <vt:lpstr>Summary</vt:lpstr>
      <vt:lpstr>Resources</vt:lpstr>
      <vt:lpstr>Thank you!  Questions?</vt:lpstr>
    </vt:vector>
  </TitlesOfParts>
  <Manager/>
  <Company>Ithaca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Ithaca College</dc:title>
  <dc:subject/>
  <dc:creator>Ithaca College</dc:creator>
  <cp:keywords/>
  <dc:description/>
  <cp:lastModifiedBy>Chris Hummel</cp:lastModifiedBy>
  <cp:revision>157</cp:revision>
  <dcterms:created xsi:type="dcterms:W3CDTF">2011-10-04T15:23:24Z</dcterms:created>
  <dcterms:modified xsi:type="dcterms:W3CDTF">2020-06-10T14:42:15Z</dcterms:modified>
  <cp:category/>
</cp:coreProperties>
</file>